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32399288" cy="43200638"/>
  <p:notesSz cx="43200638" cy="3239928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23" d="100"/>
          <a:sy n="23" d="100"/>
        </p:scale>
        <p:origin x="459" y="-2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Variable</c:v>
                </c:pt>
              </c:strCache>
            </c:strRef>
          </c:tx>
          <c:spPr>
            <a:solidFill>
              <a:srgbClr val="2F6B2A"/>
            </a:solidFill>
            <a:effectLst/>
          </c:spPr>
          <c:invertIfNegative val="0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200" b="0" i="0" u="none" strike="noStrike">
                    <a:solidFill>
                      <a:srgbClr val="1F2A1C"/>
                    </a:solidFill>
                    <a:latin typeface="+mn-lt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Testigo</c:v>
                </c:pt>
                <c:pt idx="1">
                  <c:v>Tratamiento 1</c:v>
                </c:pt>
                <c:pt idx="2">
                  <c:v>Tratamiento 2</c:v>
                </c:pt>
                <c:pt idx="3">
                  <c:v>Tratamiento 3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2.1</c:v>
                </c:pt>
                <c:pt idx="1">
                  <c:v>2.8</c:v>
                </c:pt>
                <c:pt idx="2">
                  <c:v>3.4</c:v>
                </c:pt>
                <c:pt idx="3">
                  <c:v>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C7-4309-8122-53E3D1A0587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2200" b="0" i="0" u="none" strike="noStrike">
                <a:solidFill>
                  <a:srgbClr val="5B6457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3E8D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2000" b="0" i="0" u="none" strike="noStrike">
                <a:solidFill>
                  <a:srgbClr val="5B6457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072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Lineamientos SOMEXA 2026 para carteles: tamaño 90 cm de ancho × 120 cm de alto, orientación vertical. Enviar en PDF (Archivo › Exportar › PDF) y llevar el cartel impreso el día del evento (asistentes presenciales). Título de máximo 20 palabras; autores, entidad y contacto. Introducción, hipótesis y objetivos ≈300 palabras; Metodología ≈200; Resultados ≈300; Conclusiones ≈200. Las figuras y fotografías deben ser de autoría propia. Tamaño mínimo de letra recomendado: 24 pt en texto, 44 pt en encabezados. Para sustituir un recuadro de imagen: inserte su imagen, ajústela al recuadro y elimine el recuadro punteado.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9968" y="822960"/>
            <a:ext cx="22860000" cy="27912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88720" y="3842769"/>
            <a:ext cx="300224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kern="0" spc="400" dirty="0">
                <a:solidFill>
                  <a:srgbClr val="6B4423"/>
                </a:solidFill>
              </a:rPr>
              <a:t>IV CONGRESO MEXICANO DE AGROECOLOGÍA · SOMEXA 2026</a:t>
            </a:r>
            <a:endParaRPr lang="en-US" sz="3600" dirty="0"/>
          </a:p>
        </p:txBody>
      </p:sp>
      <p:sp>
        <p:nvSpPr>
          <p:cNvPr id="4" name="Shape 1"/>
          <p:cNvSpPr/>
          <p:nvPr/>
        </p:nvSpPr>
        <p:spPr>
          <a:xfrm>
            <a:off x="0" y="4848609"/>
            <a:ext cx="32399935" cy="7315200"/>
          </a:xfrm>
          <a:prstGeom prst="rect">
            <a:avLst/>
          </a:prstGeom>
          <a:solidFill>
            <a:srgbClr val="2F6B2A"/>
          </a:solidFill>
          <a:ln w="12700">
            <a:solidFill>
              <a:srgbClr val="2F6B2A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5" name="Título"/>
          <p:cNvSpPr txBox="1"/>
          <p:nvPr/>
        </p:nvSpPr>
        <p:spPr>
          <a:xfrm>
            <a:off x="1188720" y="5305809"/>
            <a:ext cx="30022495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TÍTULO DEL CARTEL: CLARO, CONCISO Y ATRACTIVO, CON UN MÁXIMO DE VEINTE PALABRAS</a:t>
            </a:r>
            <a:endParaRPr lang="en-US" sz="8000" dirty="0"/>
          </a:p>
        </p:txBody>
      </p:sp>
      <p:sp>
        <p:nvSpPr>
          <p:cNvPr id="6" name="Autores"/>
          <p:cNvSpPr txBox="1"/>
          <p:nvPr/>
        </p:nvSpPr>
        <p:spPr>
          <a:xfrm>
            <a:off x="1188720" y="8780529"/>
            <a:ext cx="3002249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u="sng" dirty="0">
                <a:solidFill>
                  <a:srgbClr val="FFFFFF"/>
                </a:solidFill>
              </a:rPr>
              <a:t>Nombre Apellido</a:t>
            </a:r>
            <a:r>
              <a:rPr lang="en-US" sz="4400" b="1" baseline="30000" dirty="0">
                <a:solidFill>
                  <a:srgbClr val="FFFFFF"/>
                </a:solidFill>
              </a:rPr>
              <a:t>¹</a:t>
            </a:r>
            <a:r>
              <a:rPr lang="en-US" sz="4400" b="1" dirty="0">
                <a:solidFill>
                  <a:srgbClr val="FFFFFF"/>
                </a:solidFill>
              </a:rPr>
              <a:t>, Nombre Apellido</a:t>
            </a:r>
            <a:r>
              <a:rPr lang="en-US" sz="4400" b="1" baseline="30000" dirty="0">
                <a:solidFill>
                  <a:srgbClr val="FFFFFF"/>
                </a:solidFill>
              </a:rPr>
              <a:t>²</a:t>
            </a:r>
            <a:r>
              <a:rPr lang="en-US" sz="4400" b="1" dirty="0">
                <a:solidFill>
                  <a:srgbClr val="FFFFFF"/>
                </a:solidFill>
              </a:rPr>
              <a:t>, Nombre Apellido</a:t>
            </a:r>
            <a:r>
              <a:rPr lang="en-US" sz="4400" b="1" baseline="30000" dirty="0">
                <a:solidFill>
                  <a:srgbClr val="FFFFFF"/>
                </a:solidFill>
              </a:rPr>
              <a:t>³</a:t>
            </a:r>
            <a:endParaRPr lang="en-US" sz="4400" dirty="0"/>
          </a:p>
        </p:txBody>
      </p:sp>
      <p:sp>
        <p:nvSpPr>
          <p:cNvPr id="7" name="Instituciones y contacto"/>
          <p:cNvSpPr txBox="1"/>
          <p:nvPr/>
        </p:nvSpPr>
        <p:spPr>
          <a:xfrm>
            <a:off x="1188720" y="9740649"/>
            <a:ext cx="3002249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i="1" baseline="30000" dirty="0">
                <a:solidFill>
                  <a:srgbClr val="E6EFE1"/>
                </a:solidFill>
              </a:rPr>
              <a:t>¹</a:t>
            </a:r>
            <a:r>
              <a:rPr lang="en-US" sz="3000" i="1" dirty="0">
                <a:solidFill>
                  <a:srgbClr val="E6EFE1"/>
                </a:solidFill>
              </a:rPr>
              <a:t>Institución u organización, </a:t>
            </a:r>
            <a:r>
              <a:rPr lang="en-US" sz="3000" i="1" baseline="30000" dirty="0">
                <a:solidFill>
                  <a:srgbClr val="E6EFE1"/>
                </a:solidFill>
              </a:rPr>
              <a:t>²</a:t>
            </a:r>
            <a:r>
              <a:rPr lang="en-US" sz="3000" i="1" dirty="0">
                <a:solidFill>
                  <a:srgbClr val="E6EFE1"/>
                </a:solidFill>
              </a:rPr>
              <a:t>Institución, </a:t>
            </a:r>
            <a:r>
              <a:rPr lang="en-US" sz="3000" i="1" baseline="30000" dirty="0">
                <a:solidFill>
                  <a:srgbClr val="E6EFE1"/>
                </a:solidFill>
              </a:rPr>
              <a:t>³</a:t>
            </a:r>
            <a:r>
              <a:rPr lang="en-US" sz="3000" i="1" dirty="0">
                <a:solidFill>
                  <a:srgbClr val="E6EFE1"/>
                </a:solidFill>
              </a:rPr>
              <a:t>Programa educativo o entidad</a:t>
            </a:r>
            <a:endParaRPr lang="en-US" sz="3000" dirty="0"/>
          </a:p>
          <a:p>
            <a:pPr marL="0" indent="0" algn="ctr">
              <a:buNone/>
            </a:pPr>
            <a:r>
              <a:rPr lang="en-US" sz="3000" i="1" dirty="0">
                <a:solidFill>
                  <a:srgbClr val="E6EFE1"/>
                </a:solidFill>
              </a:rPr>
              <a:t>Autor de </a:t>
            </a:r>
            <a:r>
              <a:rPr lang="en-US" sz="3000" i="1" dirty="0" err="1">
                <a:solidFill>
                  <a:srgbClr val="E6EFE1"/>
                </a:solidFill>
              </a:rPr>
              <a:t>correspondencia</a:t>
            </a:r>
            <a:r>
              <a:rPr lang="en-US" sz="3000" i="1" dirty="0">
                <a:solidFill>
                  <a:srgbClr val="E6EFE1"/>
                </a:solidFill>
              </a:rPr>
              <a:t>: correo@institucion.mx</a:t>
            </a:r>
            <a:endParaRPr lang="en-US" sz="3000" dirty="0"/>
          </a:p>
        </p:txBody>
      </p:sp>
      <p:sp>
        <p:nvSpPr>
          <p:cNvPr id="8" name="Shape 5"/>
          <p:cNvSpPr/>
          <p:nvPr/>
        </p:nvSpPr>
        <p:spPr>
          <a:xfrm>
            <a:off x="8427568" y="11660889"/>
            <a:ext cx="15544800" cy="1005840"/>
          </a:xfrm>
          <a:prstGeom prst="roundRect">
            <a:avLst>
              <a:gd name="adj" fmla="val 50000"/>
            </a:avLst>
          </a:prstGeom>
          <a:solidFill>
            <a:srgbClr val="C25B12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9" name="Eje temático"/>
          <p:cNvSpPr txBox="1"/>
          <p:nvPr/>
        </p:nvSpPr>
        <p:spPr>
          <a:xfrm>
            <a:off x="8427568" y="11660889"/>
            <a:ext cx="15544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</a:rPr>
              <a:t>Cartel · Eje temático: _______________________</a:t>
            </a:r>
            <a:endParaRPr lang="en-US" sz="3000" dirty="0"/>
          </a:p>
        </p:txBody>
      </p:sp>
      <p:sp>
        <p:nvSpPr>
          <p:cNvPr id="10" name="Marco Introducción"/>
          <p:cNvSpPr/>
          <p:nvPr/>
        </p:nvSpPr>
        <p:spPr>
          <a:xfrm>
            <a:off x="1188720" y="13352529"/>
            <a:ext cx="14554048" cy="9326880"/>
          </a:xfrm>
          <a:prstGeom prst="roundRect">
            <a:avLst>
              <a:gd name="adj" fmla="val 3431"/>
            </a:avLst>
          </a:prstGeom>
          <a:solidFill>
            <a:srgbClr val="FFFFFF"/>
          </a:solidFill>
          <a:ln w="25400">
            <a:solidFill>
              <a:srgbClr val="D5E0CF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1" name="Shape 8"/>
          <p:cNvSpPr/>
          <p:nvPr/>
        </p:nvSpPr>
        <p:spPr>
          <a:xfrm>
            <a:off x="1188720" y="13352529"/>
            <a:ext cx="14554048" cy="1280160"/>
          </a:xfrm>
          <a:prstGeom prst="roundRect">
            <a:avLst>
              <a:gd name="adj" fmla="val 25000"/>
            </a:avLst>
          </a:prstGeom>
          <a:solidFill>
            <a:srgbClr val="2F6B2A"/>
          </a:solidFill>
          <a:ln w="12700">
            <a:solidFill>
              <a:srgbClr val="2F6B2A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2" name="Shape 9"/>
          <p:cNvSpPr/>
          <p:nvPr/>
        </p:nvSpPr>
        <p:spPr>
          <a:xfrm>
            <a:off x="1188720" y="14175489"/>
            <a:ext cx="14554048" cy="457200"/>
          </a:xfrm>
          <a:prstGeom prst="rect">
            <a:avLst/>
          </a:prstGeom>
          <a:solidFill>
            <a:srgbClr val="2F6B2A"/>
          </a:solidFill>
          <a:ln w="12700">
            <a:solidFill>
              <a:srgbClr val="2F6B2A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4" name="Encabezado Introducción"/>
          <p:cNvSpPr txBox="1"/>
          <p:nvPr/>
        </p:nvSpPr>
        <p:spPr>
          <a:xfrm>
            <a:off x="2560320" y="13352529"/>
            <a:ext cx="1272524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Introducción</a:t>
            </a:r>
            <a:endParaRPr lang="en-US" sz="4800" dirty="0"/>
          </a:p>
        </p:txBody>
      </p:sp>
      <p:sp>
        <p:nvSpPr>
          <p:cNvPr id="15" name="Texto Introducción"/>
          <p:cNvSpPr txBox="1"/>
          <p:nvPr/>
        </p:nvSpPr>
        <p:spPr>
          <a:xfrm>
            <a:off x="1737360" y="14998449"/>
            <a:ext cx="13456768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800"/>
              </a:spcAft>
              <a:buNone/>
            </a:pPr>
            <a:r>
              <a:rPr lang="en-US" sz="2800" dirty="0">
                <a:solidFill>
                  <a:srgbClr val="1F2A1C"/>
                </a:solidFill>
              </a:rPr>
              <a:t>Presente el problema y su relevancia para la agroecología y la soberanía alimentaria o energética. Familiarice al lector con el tema y, si es un estudio de caso, caracterícelo y justifique su elección. Evite el exceso de datos (introducción, hipótesis y objetivos: 300 palabras en total, aprox.).</a:t>
            </a:r>
            <a:endParaRPr lang="en-US" sz="2800" dirty="0"/>
          </a:p>
        </p:txBody>
      </p:sp>
      <p:sp>
        <p:nvSpPr>
          <p:cNvPr id="16" name="Imagen Introducción"/>
          <p:cNvSpPr/>
          <p:nvPr/>
        </p:nvSpPr>
        <p:spPr>
          <a:xfrm>
            <a:off x="1737360" y="18473169"/>
            <a:ext cx="13456768" cy="3474720"/>
          </a:xfrm>
          <a:prstGeom prst="roundRect">
            <a:avLst>
              <a:gd name="adj" fmla="val 6579"/>
            </a:avLst>
          </a:prstGeom>
          <a:solidFill>
            <a:srgbClr val="EEF4EA"/>
          </a:solidFill>
          <a:ln w="25400">
            <a:solidFill>
              <a:srgbClr val="A9BFA0"/>
            </a:solidFill>
            <a:prstDash val="dash"/>
          </a:ln>
        </p:spPr>
        <p:txBody>
          <a:bodyPr/>
          <a:lstStyle/>
          <a:p>
            <a:endParaRPr lang="es-MX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5664" y="19204689"/>
            <a:ext cx="1280160" cy="1280160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2103120" y="20622009"/>
            <a:ext cx="1272524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400" dirty="0">
                <a:solidFill>
                  <a:srgbClr val="5B6457"/>
                </a:solidFill>
              </a:rPr>
              <a:t>Imagen que resalte el aspecto central del trabajo (autoría propia)</a:t>
            </a:r>
            <a:endParaRPr lang="en-US" sz="2400" dirty="0"/>
          </a:p>
        </p:txBody>
      </p:sp>
      <p:sp>
        <p:nvSpPr>
          <p:cNvPr id="19" name="Text 14"/>
          <p:cNvSpPr txBox="1"/>
          <p:nvPr/>
        </p:nvSpPr>
        <p:spPr>
          <a:xfrm>
            <a:off x="1737360" y="22039329"/>
            <a:ext cx="134567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i="1" dirty="0">
                <a:solidFill>
                  <a:srgbClr val="5B6457"/>
                </a:solidFill>
              </a:rPr>
              <a:t>Figura 1. Pie de figura.</a:t>
            </a:r>
            <a:endParaRPr lang="en-US" sz="2200" dirty="0"/>
          </a:p>
        </p:txBody>
      </p:sp>
      <p:sp>
        <p:nvSpPr>
          <p:cNvPr id="20" name="Marco Objetivos"/>
          <p:cNvSpPr/>
          <p:nvPr/>
        </p:nvSpPr>
        <p:spPr>
          <a:xfrm>
            <a:off x="1188720" y="23410929"/>
            <a:ext cx="14554048" cy="5303520"/>
          </a:xfrm>
          <a:prstGeom prst="roundRect">
            <a:avLst>
              <a:gd name="adj" fmla="val 6034"/>
            </a:avLst>
          </a:prstGeom>
          <a:solidFill>
            <a:srgbClr val="FFFFFF"/>
          </a:solidFill>
          <a:ln w="25400">
            <a:solidFill>
              <a:srgbClr val="D5E0CF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21" name="Shape 16"/>
          <p:cNvSpPr/>
          <p:nvPr/>
        </p:nvSpPr>
        <p:spPr>
          <a:xfrm>
            <a:off x="1188720" y="23410929"/>
            <a:ext cx="14554048" cy="1280160"/>
          </a:xfrm>
          <a:prstGeom prst="roundRect">
            <a:avLst>
              <a:gd name="adj" fmla="val 25000"/>
            </a:avLst>
          </a:prstGeom>
          <a:solidFill>
            <a:srgbClr val="5E8C3A"/>
          </a:solidFill>
          <a:ln w="12700">
            <a:solidFill>
              <a:srgbClr val="5E8C3A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22" name="Shape 17"/>
          <p:cNvSpPr/>
          <p:nvPr/>
        </p:nvSpPr>
        <p:spPr>
          <a:xfrm>
            <a:off x="1188720" y="24233889"/>
            <a:ext cx="14554048" cy="457200"/>
          </a:xfrm>
          <a:prstGeom prst="rect">
            <a:avLst/>
          </a:prstGeom>
          <a:solidFill>
            <a:srgbClr val="5E8C3A"/>
          </a:solidFill>
          <a:ln w="12700">
            <a:solidFill>
              <a:srgbClr val="5E8C3A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24" name="Encabezado Objetivos"/>
          <p:cNvSpPr txBox="1"/>
          <p:nvPr/>
        </p:nvSpPr>
        <p:spPr>
          <a:xfrm>
            <a:off x="2560320" y="23410929"/>
            <a:ext cx="1272524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Hipótesis y objetivos</a:t>
            </a:r>
            <a:endParaRPr lang="en-US" sz="4800" dirty="0"/>
          </a:p>
        </p:txBody>
      </p:sp>
      <p:sp>
        <p:nvSpPr>
          <p:cNvPr id="25" name="Texto Objetivos"/>
          <p:cNvSpPr txBox="1"/>
          <p:nvPr/>
        </p:nvSpPr>
        <p:spPr>
          <a:xfrm>
            <a:off x="1737360" y="25056849"/>
            <a:ext cx="13456768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800"/>
              </a:spcAft>
              <a:buNone/>
            </a:pPr>
            <a:r>
              <a:rPr lang="en-US" sz="2800" b="1" dirty="0">
                <a:solidFill>
                  <a:srgbClr val="5E8C3A"/>
                </a:solidFill>
              </a:rPr>
              <a:t>Hipótesis: </a:t>
            </a:r>
            <a:r>
              <a:rPr lang="en-US" sz="2800" dirty="0">
                <a:solidFill>
                  <a:srgbClr val="1F2A1C"/>
                </a:solidFill>
              </a:rPr>
              <a:t>enúnciela si existe; si no, elimine esta línea.</a:t>
            </a:r>
            <a:endParaRPr lang="en-US" sz="2800" dirty="0"/>
          </a:p>
          <a:p>
            <a:pPr marL="0" indent="0" algn="l">
              <a:spcAft>
                <a:spcPts val="800"/>
              </a:spcAft>
              <a:buNone/>
            </a:pPr>
            <a:r>
              <a:rPr lang="en-US" sz="2800" b="1" dirty="0">
                <a:solidFill>
                  <a:srgbClr val="5E8C3A"/>
                </a:solidFill>
              </a:rPr>
              <a:t>Objetivo general: </a:t>
            </a:r>
            <a:r>
              <a:rPr lang="en-US" sz="2800" dirty="0">
                <a:solidFill>
                  <a:srgbClr val="1F2A1C"/>
                </a:solidFill>
              </a:rPr>
              <a:t>qué se propuso lograr el estudio.</a:t>
            </a:r>
            <a:endParaRPr lang="en-US" sz="2800" dirty="0"/>
          </a:p>
          <a:p>
            <a:pPr marL="0" indent="0" algn="l">
              <a:spcAft>
                <a:spcPts val="800"/>
              </a:spcAft>
              <a:buNone/>
            </a:pPr>
            <a:r>
              <a:rPr lang="en-US" sz="2800" b="1" dirty="0">
                <a:solidFill>
                  <a:srgbClr val="5E8C3A"/>
                </a:solidFill>
              </a:rPr>
              <a:t>Objetivos específicos:</a:t>
            </a:r>
            <a:endParaRPr lang="en-US" sz="2800" dirty="0"/>
          </a:p>
          <a:p>
            <a:pPr marL="342900" indent="-342900" algn="l">
              <a:spcAft>
                <a:spcPts val="800"/>
              </a:spcAft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rgbClr val="1F2A1C"/>
                </a:solidFill>
              </a:rPr>
              <a:t>Primer objetivo específico</a:t>
            </a:r>
            <a:endParaRPr lang="en-US" sz="2800" dirty="0"/>
          </a:p>
          <a:p>
            <a:pPr marL="342900" indent="-342900" algn="l">
              <a:spcAft>
                <a:spcPts val="800"/>
              </a:spcAft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rgbClr val="1F2A1C"/>
                </a:solidFill>
              </a:rPr>
              <a:t>Segundo objetivo específico</a:t>
            </a:r>
            <a:endParaRPr lang="en-US" sz="2800" dirty="0"/>
          </a:p>
        </p:txBody>
      </p:sp>
      <p:sp>
        <p:nvSpPr>
          <p:cNvPr id="26" name="Marco Metodología"/>
          <p:cNvSpPr/>
          <p:nvPr/>
        </p:nvSpPr>
        <p:spPr>
          <a:xfrm>
            <a:off x="1188720" y="29445969"/>
            <a:ext cx="14554048" cy="8229600"/>
          </a:xfrm>
          <a:prstGeom prst="roundRect">
            <a:avLst>
              <a:gd name="adj" fmla="val 3889"/>
            </a:avLst>
          </a:prstGeom>
          <a:solidFill>
            <a:srgbClr val="FFFFFF"/>
          </a:solidFill>
          <a:ln w="25400">
            <a:solidFill>
              <a:srgbClr val="D5E0CF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27" name="Shape 21"/>
          <p:cNvSpPr/>
          <p:nvPr/>
        </p:nvSpPr>
        <p:spPr>
          <a:xfrm>
            <a:off x="1188720" y="29445969"/>
            <a:ext cx="14554048" cy="1280160"/>
          </a:xfrm>
          <a:prstGeom prst="roundRect">
            <a:avLst>
              <a:gd name="adj" fmla="val 25000"/>
            </a:avLst>
          </a:prstGeom>
          <a:solidFill>
            <a:srgbClr val="B8860B"/>
          </a:solidFill>
          <a:ln w="12700">
            <a:solidFill>
              <a:srgbClr val="B8860B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28" name="Shape 22"/>
          <p:cNvSpPr/>
          <p:nvPr/>
        </p:nvSpPr>
        <p:spPr>
          <a:xfrm>
            <a:off x="1188720" y="30268929"/>
            <a:ext cx="14554048" cy="457200"/>
          </a:xfrm>
          <a:prstGeom prst="rect">
            <a:avLst/>
          </a:prstGeom>
          <a:solidFill>
            <a:srgbClr val="B8860B"/>
          </a:solidFill>
          <a:ln w="12700">
            <a:solidFill>
              <a:srgbClr val="B8860B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30" name="Encabezado Metodología"/>
          <p:cNvSpPr txBox="1"/>
          <p:nvPr/>
        </p:nvSpPr>
        <p:spPr>
          <a:xfrm>
            <a:off x="2560320" y="29445969"/>
            <a:ext cx="1272524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Metodología</a:t>
            </a:r>
            <a:endParaRPr lang="en-US" sz="4800" dirty="0"/>
          </a:p>
        </p:txBody>
      </p:sp>
      <p:sp>
        <p:nvSpPr>
          <p:cNvPr id="31" name="Texto Metodología"/>
          <p:cNvSpPr txBox="1"/>
          <p:nvPr/>
        </p:nvSpPr>
        <p:spPr>
          <a:xfrm>
            <a:off x="1737360" y="31091889"/>
            <a:ext cx="13456768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800"/>
              </a:spcAft>
              <a:buNone/>
            </a:pPr>
            <a:r>
              <a:rPr lang="en-US" sz="2800" dirty="0">
                <a:solidFill>
                  <a:srgbClr val="1F2A1C"/>
                </a:solidFill>
              </a:rPr>
              <a:t>Describa brevemente cómo se llevó a cabo la investigación o en qué consiste el estudio de caso: área de estudio, materiales, documentación y métodos, sin excesivo detalle (200 palabras aprox.).</a:t>
            </a:r>
            <a:endParaRPr lang="en-US" sz="2800" dirty="0"/>
          </a:p>
        </p:txBody>
      </p:sp>
      <p:sp>
        <p:nvSpPr>
          <p:cNvPr id="32" name="Mapa"/>
          <p:cNvSpPr/>
          <p:nvPr/>
        </p:nvSpPr>
        <p:spPr>
          <a:xfrm>
            <a:off x="1737360" y="33835089"/>
            <a:ext cx="6499784" cy="3108960"/>
          </a:xfrm>
          <a:prstGeom prst="roundRect">
            <a:avLst>
              <a:gd name="adj" fmla="val 7353"/>
            </a:avLst>
          </a:prstGeom>
          <a:solidFill>
            <a:srgbClr val="EEF4EA"/>
          </a:solidFill>
          <a:ln w="25400">
            <a:solidFill>
              <a:srgbClr val="A9BFA0"/>
            </a:solidFill>
            <a:prstDash val="dash"/>
          </a:ln>
        </p:spPr>
        <p:txBody>
          <a:bodyPr/>
          <a:lstStyle/>
          <a:p>
            <a:endParaRPr lang="es-MX"/>
          </a:p>
        </p:txBody>
      </p:sp>
      <p:pic>
        <p:nvPicPr>
          <p:cNvPr id="33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7172" y="34383729"/>
            <a:ext cx="1280160" cy="128016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2103120" y="35801049"/>
            <a:ext cx="5768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400" dirty="0">
                <a:solidFill>
                  <a:srgbClr val="5B6457"/>
                </a:solidFill>
              </a:rPr>
              <a:t>Mapa del área de estudio</a:t>
            </a:r>
            <a:endParaRPr lang="en-US" sz="2400" dirty="0"/>
          </a:p>
        </p:txBody>
      </p:sp>
      <p:sp>
        <p:nvSpPr>
          <p:cNvPr id="35" name="Diagrama metodología"/>
          <p:cNvSpPr/>
          <p:nvPr/>
        </p:nvSpPr>
        <p:spPr>
          <a:xfrm>
            <a:off x="8694344" y="33835089"/>
            <a:ext cx="6499784" cy="3108960"/>
          </a:xfrm>
          <a:prstGeom prst="roundRect">
            <a:avLst>
              <a:gd name="adj" fmla="val 7353"/>
            </a:avLst>
          </a:prstGeom>
          <a:solidFill>
            <a:srgbClr val="EEF4EA"/>
          </a:solidFill>
          <a:ln w="25400">
            <a:solidFill>
              <a:srgbClr val="A9BFA0"/>
            </a:solidFill>
            <a:prstDash val="dash"/>
          </a:ln>
        </p:spPr>
        <p:txBody>
          <a:bodyPr/>
          <a:lstStyle/>
          <a:p>
            <a:endParaRPr lang="es-MX"/>
          </a:p>
        </p:txBody>
      </p:sp>
      <p:pic>
        <p:nvPicPr>
          <p:cNvPr id="36" name="Image 6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4156" y="34383729"/>
            <a:ext cx="1280160" cy="1280160"/>
          </a:xfrm>
          <a:prstGeom prst="rect">
            <a:avLst/>
          </a:prstGeom>
        </p:spPr>
      </p:pic>
      <p:sp>
        <p:nvSpPr>
          <p:cNvPr id="37" name="Text 28"/>
          <p:cNvSpPr txBox="1"/>
          <p:nvPr/>
        </p:nvSpPr>
        <p:spPr>
          <a:xfrm>
            <a:off x="9060104" y="35801049"/>
            <a:ext cx="5768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400" dirty="0">
                <a:solidFill>
                  <a:srgbClr val="5B6457"/>
                </a:solidFill>
              </a:rPr>
              <a:t>Diagrama del diseño o fotografía del método</a:t>
            </a:r>
            <a:endParaRPr lang="en-US" sz="2400" dirty="0"/>
          </a:p>
        </p:txBody>
      </p:sp>
      <p:sp>
        <p:nvSpPr>
          <p:cNvPr id="38" name="Text 29"/>
          <p:cNvSpPr txBox="1"/>
          <p:nvPr/>
        </p:nvSpPr>
        <p:spPr>
          <a:xfrm>
            <a:off x="1737360" y="36989769"/>
            <a:ext cx="134567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i="1" dirty="0">
                <a:solidFill>
                  <a:srgbClr val="5B6457"/>
                </a:solidFill>
              </a:rPr>
              <a:t>Figura 2. Pie de figura.          Figura 3. Pie de figura.</a:t>
            </a:r>
            <a:endParaRPr lang="en-US" sz="2200" dirty="0"/>
          </a:p>
        </p:txBody>
      </p:sp>
      <p:sp>
        <p:nvSpPr>
          <p:cNvPr id="39" name="Marco Resultados"/>
          <p:cNvSpPr/>
          <p:nvPr/>
        </p:nvSpPr>
        <p:spPr>
          <a:xfrm>
            <a:off x="16657168" y="13352529"/>
            <a:ext cx="14554048" cy="14813280"/>
          </a:xfrm>
          <a:prstGeom prst="roundRect">
            <a:avLst>
              <a:gd name="adj" fmla="val 2199"/>
            </a:avLst>
          </a:prstGeom>
          <a:solidFill>
            <a:srgbClr val="FFFFFF"/>
          </a:solidFill>
          <a:ln w="25400">
            <a:solidFill>
              <a:srgbClr val="D5E0CF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40" name="Shape 31"/>
          <p:cNvSpPr/>
          <p:nvPr/>
        </p:nvSpPr>
        <p:spPr>
          <a:xfrm>
            <a:off x="16657168" y="13352529"/>
            <a:ext cx="14554048" cy="1280160"/>
          </a:xfrm>
          <a:prstGeom prst="roundRect">
            <a:avLst>
              <a:gd name="adj" fmla="val 25000"/>
            </a:avLst>
          </a:prstGeom>
          <a:solidFill>
            <a:srgbClr val="C25B12"/>
          </a:solidFill>
          <a:ln w="12700">
            <a:solidFill>
              <a:srgbClr val="C25B1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41" name="Shape 32"/>
          <p:cNvSpPr/>
          <p:nvPr/>
        </p:nvSpPr>
        <p:spPr>
          <a:xfrm>
            <a:off x="16657168" y="14175489"/>
            <a:ext cx="14554048" cy="457200"/>
          </a:xfrm>
          <a:prstGeom prst="rect">
            <a:avLst/>
          </a:prstGeom>
          <a:solidFill>
            <a:srgbClr val="C25B12"/>
          </a:solidFill>
          <a:ln w="12700">
            <a:solidFill>
              <a:srgbClr val="C25B1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43" name="Encabezado Resultados"/>
          <p:cNvSpPr txBox="1"/>
          <p:nvPr/>
        </p:nvSpPr>
        <p:spPr>
          <a:xfrm>
            <a:off x="18028768" y="13352529"/>
            <a:ext cx="1272524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Resultados</a:t>
            </a:r>
            <a:endParaRPr lang="en-US" sz="4800" dirty="0"/>
          </a:p>
        </p:txBody>
      </p:sp>
      <p:sp>
        <p:nvSpPr>
          <p:cNvPr id="44" name="Texto Resultados"/>
          <p:cNvSpPr txBox="1"/>
          <p:nvPr/>
        </p:nvSpPr>
        <p:spPr>
          <a:xfrm>
            <a:off x="17205808" y="14998449"/>
            <a:ext cx="13456768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800"/>
              </a:spcAft>
              <a:buNone/>
            </a:pPr>
            <a:r>
              <a:rPr lang="en-US" sz="2800" dirty="0">
                <a:solidFill>
                  <a:srgbClr val="1F2A1C"/>
                </a:solidFill>
              </a:rPr>
              <a:t>Describa los resultados obtenidos, definitivos o preliminares, con los datos necesarios. Apóyese en tablas o gráficas (300 palabras aprox.).</a:t>
            </a:r>
            <a:endParaRPr lang="en-US" sz="2800" dirty="0"/>
          </a:p>
        </p:txBody>
      </p:sp>
      <p:graphicFrame>
        <p:nvGraphicFramePr>
          <p:cNvPr id="45" name="Gráfica de resultados"/>
          <p:cNvGraphicFramePr/>
          <p:nvPr/>
        </p:nvGraphicFramePr>
        <p:xfrm>
          <a:off x="17205808" y="17741649"/>
          <a:ext cx="13456768" cy="512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6" name="Text 35"/>
          <p:cNvSpPr txBox="1"/>
          <p:nvPr/>
        </p:nvSpPr>
        <p:spPr>
          <a:xfrm>
            <a:off x="17205808" y="22953729"/>
            <a:ext cx="134567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i="1" dirty="0">
                <a:solidFill>
                  <a:srgbClr val="5B6457"/>
                </a:solidFill>
              </a:rPr>
              <a:t>Figura 4. Título de la figura (datos de ejemplo; clic derecho › Editar datos).</a:t>
            </a:r>
            <a:endParaRPr lang="en-US" sz="2200" dirty="0"/>
          </a:p>
        </p:txBody>
      </p:sp>
      <p:graphicFrame>
        <p:nvGraphicFramePr>
          <p:cNvPr id="47" name="Cuadro de resultado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7205808" y="23868129"/>
          <a:ext cx="13456768" cy="2743200"/>
        </p:xfrm>
        <a:graphic>
          <a:graphicData uri="http://schemas.openxmlformats.org/drawingml/2006/table">
            <a:tbl>
              <a:tblPr/>
              <a:tblGrid>
                <a:gridCol w="45753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604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604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604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Variable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5B1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Testigo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5B1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Tratamiento 1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5B1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Tratamiento 2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5B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>
                          <a:solidFill>
                            <a:srgbClr val="1F2A1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Variable 1 (unidad)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1F2A1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1F2A1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1F2A1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>
                          <a:solidFill>
                            <a:srgbClr val="1F2A1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Variable 2 (unidad)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1F2A1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1F2A1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1F2A1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>
                          <a:solidFill>
                            <a:srgbClr val="1F2A1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Variable 3 (unidad)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1F2A1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1F2A1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1F2A1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0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8" name="Text 36"/>
          <p:cNvSpPr txBox="1"/>
          <p:nvPr/>
        </p:nvSpPr>
        <p:spPr>
          <a:xfrm>
            <a:off x="17205808" y="26794209"/>
            <a:ext cx="134567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i="1" dirty="0">
                <a:solidFill>
                  <a:srgbClr val="5B6457"/>
                </a:solidFill>
              </a:rPr>
              <a:t>Cuadro 1. Título del cuadro.</a:t>
            </a:r>
            <a:endParaRPr lang="en-US" sz="2200" dirty="0"/>
          </a:p>
        </p:txBody>
      </p:sp>
      <p:sp>
        <p:nvSpPr>
          <p:cNvPr id="49" name="Marco Conclusiones"/>
          <p:cNvSpPr/>
          <p:nvPr/>
        </p:nvSpPr>
        <p:spPr>
          <a:xfrm>
            <a:off x="16657168" y="28897329"/>
            <a:ext cx="14554048" cy="512064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25400">
            <a:solidFill>
              <a:srgbClr val="D5E0CF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50" name="Shape 38"/>
          <p:cNvSpPr/>
          <p:nvPr/>
        </p:nvSpPr>
        <p:spPr>
          <a:xfrm>
            <a:off x="16657168" y="28897329"/>
            <a:ext cx="14554048" cy="1280160"/>
          </a:xfrm>
          <a:prstGeom prst="roundRect">
            <a:avLst>
              <a:gd name="adj" fmla="val 25000"/>
            </a:avLst>
          </a:prstGeom>
          <a:solidFill>
            <a:srgbClr val="6B4423"/>
          </a:solidFill>
          <a:ln w="12700">
            <a:solidFill>
              <a:srgbClr val="6B4423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51" name="Shape 39"/>
          <p:cNvSpPr/>
          <p:nvPr/>
        </p:nvSpPr>
        <p:spPr>
          <a:xfrm>
            <a:off x="16657168" y="29720289"/>
            <a:ext cx="14554048" cy="457200"/>
          </a:xfrm>
          <a:prstGeom prst="rect">
            <a:avLst/>
          </a:prstGeom>
          <a:solidFill>
            <a:srgbClr val="6B4423"/>
          </a:solidFill>
          <a:ln w="12700">
            <a:solidFill>
              <a:srgbClr val="6B4423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53" name="Encabezado Conclusiones"/>
          <p:cNvSpPr txBox="1"/>
          <p:nvPr/>
        </p:nvSpPr>
        <p:spPr>
          <a:xfrm>
            <a:off x="18028768" y="28897329"/>
            <a:ext cx="1272524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Conclusiones</a:t>
            </a:r>
            <a:endParaRPr lang="en-US" sz="4800" dirty="0"/>
          </a:p>
        </p:txBody>
      </p:sp>
      <p:sp>
        <p:nvSpPr>
          <p:cNvPr id="54" name="Texto Conclusiones"/>
          <p:cNvSpPr txBox="1"/>
          <p:nvPr/>
        </p:nvSpPr>
        <p:spPr>
          <a:xfrm>
            <a:off x="17205808" y="30543249"/>
            <a:ext cx="13456768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800"/>
              </a:spcAft>
              <a:buNone/>
            </a:pPr>
            <a:r>
              <a:rPr lang="en-US" sz="2800" dirty="0">
                <a:solidFill>
                  <a:srgbClr val="1F2A1C"/>
                </a:solidFill>
              </a:rPr>
              <a:t>Resuma el objetivo y los resultados sin repetirlos; resalte la importancia del trabajo, sus posibles repercusiones o implicaciones y la continuidad de la investigación o experiencia (200 palabras aprox.).</a:t>
            </a:r>
            <a:endParaRPr lang="en-US" sz="2800" dirty="0"/>
          </a:p>
        </p:txBody>
      </p:sp>
      <p:sp>
        <p:nvSpPr>
          <p:cNvPr id="55" name="Marco Referencias"/>
          <p:cNvSpPr/>
          <p:nvPr/>
        </p:nvSpPr>
        <p:spPr>
          <a:xfrm>
            <a:off x="16657168" y="34749489"/>
            <a:ext cx="14554048" cy="2926080"/>
          </a:xfrm>
          <a:prstGeom prst="roundRect">
            <a:avLst>
              <a:gd name="adj" fmla="val 10938"/>
            </a:avLst>
          </a:prstGeom>
          <a:solidFill>
            <a:srgbClr val="FFFFFF"/>
          </a:solidFill>
          <a:ln w="25400">
            <a:solidFill>
              <a:srgbClr val="D5E0CF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56" name="Shape 43"/>
          <p:cNvSpPr/>
          <p:nvPr/>
        </p:nvSpPr>
        <p:spPr>
          <a:xfrm>
            <a:off x="16657168" y="34749489"/>
            <a:ext cx="14554048" cy="1280160"/>
          </a:xfrm>
          <a:prstGeom prst="roundRect">
            <a:avLst>
              <a:gd name="adj" fmla="val 25000"/>
            </a:avLst>
          </a:prstGeom>
          <a:solidFill>
            <a:srgbClr val="5B6457"/>
          </a:solidFill>
          <a:ln w="12700">
            <a:solidFill>
              <a:srgbClr val="5B6457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57" name="Shape 44"/>
          <p:cNvSpPr/>
          <p:nvPr/>
        </p:nvSpPr>
        <p:spPr>
          <a:xfrm>
            <a:off x="16657168" y="35572449"/>
            <a:ext cx="14554048" cy="457200"/>
          </a:xfrm>
          <a:prstGeom prst="rect">
            <a:avLst/>
          </a:prstGeom>
          <a:solidFill>
            <a:srgbClr val="5B6457"/>
          </a:solidFill>
          <a:ln w="12700">
            <a:solidFill>
              <a:srgbClr val="5B6457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59" name="Encabezado Referencias"/>
          <p:cNvSpPr txBox="1"/>
          <p:nvPr/>
        </p:nvSpPr>
        <p:spPr>
          <a:xfrm>
            <a:off x="18028768" y="34749489"/>
            <a:ext cx="1272524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Literatura citada y agradecimientos</a:t>
            </a:r>
            <a:endParaRPr lang="en-US" sz="4800" dirty="0"/>
          </a:p>
        </p:txBody>
      </p:sp>
      <p:sp>
        <p:nvSpPr>
          <p:cNvPr id="60" name="Texto Referencias"/>
          <p:cNvSpPr txBox="1"/>
          <p:nvPr/>
        </p:nvSpPr>
        <p:spPr>
          <a:xfrm>
            <a:off x="17205808" y="36395409"/>
            <a:ext cx="1345676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800"/>
              </a:spcAft>
              <a:buNone/>
            </a:pPr>
            <a:r>
              <a:rPr lang="en-US" sz="2200" dirty="0">
                <a:solidFill>
                  <a:srgbClr val="1F2A1C"/>
                </a:solidFill>
              </a:rPr>
              <a:t>Apellido, A. A., y Apellido, B. B. (Año). Título del artículo. Revista, vol(núm), pp. https://doi.org/xxxx</a:t>
            </a:r>
            <a:endParaRPr lang="en-US" sz="2200" dirty="0"/>
          </a:p>
          <a:p>
            <a:pPr marL="0" indent="0" algn="l">
              <a:spcAft>
                <a:spcPts val="800"/>
              </a:spcAft>
              <a:buNone/>
            </a:pPr>
            <a:r>
              <a:rPr lang="en-US" sz="2200" dirty="0">
                <a:solidFill>
                  <a:srgbClr val="1F2A1C"/>
                </a:solidFill>
              </a:rPr>
              <a:t>Apellido, C. C. (Año). Título del libro. Editorial.</a:t>
            </a:r>
            <a:endParaRPr lang="en-US" sz="2200" dirty="0"/>
          </a:p>
          <a:p>
            <a:pPr marL="0" indent="0" algn="l">
              <a:spcAft>
                <a:spcPts val="800"/>
              </a:spcAft>
              <a:buNone/>
            </a:pPr>
            <a:r>
              <a:rPr lang="en-US" sz="2200" b="1" dirty="0">
                <a:solidFill>
                  <a:srgbClr val="2F6B2A"/>
                </a:solidFill>
              </a:rPr>
              <a:t>Agradecimientos: </a:t>
            </a:r>
            <a:r>
              <a:rPr lang="en-US" sz="2200" dirty="0">
                <a:solidFill>
                  <a:srgbClr val="1F2A1C"/>
                </a:solidFill>
              </a:rPr>
              <a:t>instituciones, financiamiento, comunidades y familias participantes.</a:t>
            </a:r>
            <a:endParaRPr lang="en-US" sz="2200" dirty="0"/>
          </a:p>
        </p:txBody>
      </p:sp>
      <p:sp>
        <p:nvSpPr>
          <p:cNvPr id="61" name="Shape 47"/>
          <p:cNvSpPr/>
          <p:nvPr/>
        </p:nvSpPr>
        <p:spPr>
          <a:xfrm>
            <a:off x="1188720" y="38315649"/>
            <a:ext cx="30022495" cy="0"/>
          </a:xfrm>
          <a:prstGeom prst="line">
            <a:avLst/>
          </a:prstGeom>
          <a:noFill/>
          <a:ln w="38100">
            <a:solidFill>
              <a:srgbClr val="2F6B2A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pic>
        <p:nvPicPr>
          <p:cNvPr id="62" name="Image 10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13168" y="38727129"/>
            <a:ext cx="17373600" cy="2043152"/>
          </a:xfrm>
          <a:prstGeom prst="rect">
            <a:avLst/>
          </a:prstGeom>
        </p:spPr>
      </p:pic>
      <p:sp>
        <p:nvSpPr>
          <p:cNvPr id="63" name="Text 48"/>
          <p:cNvSpPr txBox="1"/>
          <p:nvPr/>
        </p:nvSpPr>
        <p:spPr>
          <a:xfrm>
            <a:off x="1188720" y="40953160"/>
            <a:ext cx="300224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i="1" dirty="0">
                <a:solidFill>
                  <a:srgbClr val="2F6B2A"/>
                </a:solidFill>
              </a:rPr>
              <a:t>“Ciencia y saber campesino para construir soberanía alimentaria y energética” · CENIDERCAFE-UACh, Huatusco, Veracruz · 9 al 14 de noviembre de 2026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OMEXA 2026">
  <a:themeElements>
    <a:clrScheme name="SOMEXA 2026">
      <a:dk1>
        <a:srgbClr val="1F2A1C"/>
      </a:dk1>
      <a:lt1>
        <a:srgbClr val="FFFFFF"/>
      </a:lt1>
      <a:dk2>
        <a:srgbClr val="2F6B2A"/>
      </a:dk2>
      <a:lt2>
        <a:srgbClr val="EEF4EA"/>
      </a:lt2>
      <a:accent1>
        <a:srgbClr val="2F6B2A"/>
      </a:accent1>
      <a:accent2>
        <a:srgbClr val="C25B12"/>
      </a:accent2>
      <a:accent3>
        <a:srgbClr val="D9A21B"/>
      </a:accent3>
      <a:accent4>
        <a:srgbClr val="6B4423"/>
      </a:accent4>
      <a:accent5>
        <a:srgbClr val="5E8C3A"/>
      </a:accent5>
      <a:accent6>
        <a:srgbClr val="1F5F8B"/>
      </a:accent6>
      <a:hlink>
        <a:srgbClr val="1F5F8B"/>
      </a:hlink>
      <a:folHlink>
        <a:srgbClr val="6B4423"/>
      </a:folHlink>
    </a:clrScheme>
    <a:fontScheme name="SOMEXA 2026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559</Words>
  <Application>Microsoft Office PowerPoint</Application>
  <PresentationFormat>Personalizado</PresentationFormat>
  <Paragraphs>50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Cambria</vt:lpstr>
      <vt:lpstr>SOMEXA 2026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Plantilla de cartel científico · SOMEXA 2026</dc:title>
  <dc:subject>PptxGenJS Presentation</dc:subject>
  <dc:creator>Comité Organizador SOMEXA 2026</dc:creator>
  <cp:lastModifiedBy>JOSE GERVASIO PARTIDA SEDAS</cp:lastModifiedBy>
  <cp:revision>2</cp:revision>
  <dcterms:created xsi:type="dcterms:W3CDTF">2026-10-20T04:35:07Z</dcterms:created>
  <dcterms:modified xsi:type="dcterms:W3CDTF">2026-10-20T05:40:11Z</dcterms:modified>
</cp:coreProperties>
</file>