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50780677-33FF-E72A-828A-AF8D25BA5D86}">
          <p14:sldIdLst>
            <p14:sldId id="256"/>
          </p14:sldIdLst>
        </p14:section>
        <p14:section name="Introducción y objetivos" id="{1470A00F-4310-0227-B65B-ADA31D96ED6B}">
          <p14:sldIdLst>
            <p14:sldId id="257"/>
            <p14:sldId id="258"/>
          </p14:sldIdLst>
        </p14:section>
        <p14:section name="Metodología" id="{1AD843F0-DDCB-62D9-FA0F-D6BEC0268A10}">
          <p14:sldIdLst>
            <p14:sldId id="259"/>
            <p14:sldId id="260"/>
          </p14:sldIdLst>
        </p14:section>
        <p14:section name="Resultados y discusión" id="{2D38AB20-98EC-D080-7155-E9B1E450B5D1}">
          <p14:sldIdLst>
            <p14:sldId id="261"/>
            <p14:sldId id="262"/>
            <p14:sldId id="263"/>
          </p14:sldIdLst>
        </p14:section>
        <p14:section name="Cierre" id="{6E8F15EC-3A2F-F46A-9165-5F17EC968C41}">
          <p14:sldIdLst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19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A1C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1F2A1C"/>
                </a:solidFill>
                <a:latin typeface="+mn-lt"/>
              </a:rPr>
              <a:t>Figura 1. Título de la figura (datos de ejemplo)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Rendimiento (t/ha)</c:v>
                </c:pt>
              </c:strCache>
            </c:strRef>
          </c:tx>
          <c:spPr>
            <a:solidFill>
              <a:srgbClr val="2F6B2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A1C"/>
                    </a:solidFill>
                    <a:latin typeface="+mn-lt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Testigo</c:v>
                </c:pt>
                <c:pt idx="1">
                  <c:v>Tratamiento 1</c:v>
                </c:pt>
                <c:pt idx="2">
                  <c:v>Tratamiento 2</c:v>
                </c:pt>
                <c:pt idx="3">
                  <c:v>Tratamiento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2.8</c:v>
                </c:pt>
                <c:pt idx="2">
                  <c:v>3.4</c:v>
                </c:pt>
                <c:pt idx="3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2-48D0-A528-B7F9DBC85E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8D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5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62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 sugerida de la ponencia: 12 minutos (8 a 10 diapositivas) más preguntas al final de la mesa. Sustituya el título (máximo 15 palabras), autores, instituciones y datos de la sesión. Subraye o resalte al autor de correspondencia.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Plantee el problema y su relevancia para la agroecología en 4 o 5 ideas, con las citas que lo respaldan. Use una imagen del contexto o del área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 el objetivo general, los específicos y, si existe, la hipótesis. Una frase por tarjeta.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Describa en tiempo pasado qué se hizo, dónde, cómo y cómo se analizaron los datos. Use un mapa del área de estudio.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Resuma el diseño en pasos. Ajuste el número de pasos y los iconos según su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gráfico es nativo de PowerPoint: clic derecho &gt; Editar datos para cargar sus resultados. Explique en el recuadro lo que muestra la figura.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cifras destacadas para los resultados más importantes. Cambie números y etiquetas.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con investigaciones previas: similitudes, diferencias y su significado. Cite correctamente.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Resuma los hallazgos más relevantes sin repetir resultados. Sugiera líneas futuras de investigación.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Formato APA 7, en orden alfabético. Incluya solo las referencias citadas en la presentación.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Agradezca y deje sus datos de contacto. Las preguntas se responden al final de la mesa.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28" y="274320"/>
            <a:ext cx="8778240" cy="10718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481328"/>
            <a:ext cx="10725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chemeClr val="accent4"/>
                </a:solidFill>
              </a:rPr>
              <a:t>IV CONGRESO MEXICANO DE AGROECOLOGÍA · SOMEXA 2026</a:t>
            </a:r>
            <a:endParaRPr lang="en-US" sz="14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822960" y="1965960"/>
            <a:ext cx="10543032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del trabajo</a:t>
            </a:r>
            <a:endParaRPr lang="en-US" sz="34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822960" y="3520440"/>
            <a:ext cx="10543032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1800" dirty="0">
                <a:solidFill>
                  <a:schemeClr val="tx1"/>
                </a:solidFill>
              </a:rPr>
              <a:t>Nombre Apellido¹, Nombre Apellido²</a:t>
            </a:r>
            <a:endParaRPr lang="en-US" sz="18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822960" y="4041648"/>
            <a:ext cx="10543032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300" i="1" dirty="0">
                <a:solidFill>
                  <a:schemeClr val="tx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1300" i="1" dirty="0">
                <a:solidFill>
                  <a:schemeClr val="tx2"/>
                </a:solidFill>
              </a:rPr>
              <a:t>¹Institución, ²Institución · correo@institucion.mx</a:t>
            </a:r>
            <a:endParaRPr lang="en-US" sz="13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3355848" y="4709160"/>
            <a:ext cx="5486400" cy="457200"/>
          </a:xfrm>
          <a:prstGeom prst="rect">
            <a:avLst/>
          </a:prstGeom>
          <a:solidFill>
            <a:srgbClr val="2F6B2A"/>
          </a:solidFill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FFFFFF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Modalidad · Mesa · Día y hora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368" y="5897880"/>
            <a:ext cx="7680960" cy="9032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ON">
    <p:bg>
      <p:bgPr>
        <a:solidFill>
          <a:srgbClr val="2F6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148840"/>
            <a:ext cx="1685015" cy="23774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2926080" y="2194560"/>
            <a:ext cx="85039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sección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2926080" y="3657600"/>
            <a:ext cx="85039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i="1" dirty="0">
                <a:solidFill>
                  <a:srgbClr val="EEF4EA"/>
                </a:solidFill>
              </a:defRPr>
            </a:lvl1pPr>
          </a:lstStyle>
          <a:p>
            <a:pPr marL="0" indent="0">
              <a:buNone/>
            </a:pPr>
            <a:r>
              <a:rPr lang="en-US" sz="1800" i="1" dirty="0">
                <a:solidFill>
                  <a:srgbClr val="EEF4EA"/>
                </a:solidFill>
              </a:rPr>
              <a:t>Frase breve que introduce la sección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731520" y="61722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EEF4EA"/>
                </a:solidFill>
              </a:rPr>
              <a:t>“Ciencia y saber campesino para construir soberanía alimentaria y energética”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82512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Congreso Mexicano de Agroecología · SOMEXA 2026 · Huatusco, Veracruz · 9 al 14 de noviembre</a:t>
            </a:r>
            <a:endParaRPr lang="en-US" sz="1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292608"/>
            <a:ext cx="505504" cy="713232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la diapositiva</a:t>
            </a:r>
            <a:endParaRPr lang="en-US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25880"/>
            <a:ext cx="11064240" cy="4800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Contenido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_E_IMAG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82512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Congreso Mexicano de Agroecología · SOMEXA 2026 · Huatusco, Veracruz · 9 al 14 de noviembre</a:t>
            </a:r>
            <a:endParaRPr lang="en-US" sz="1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292608"/>
            <a:ext cx="505504" cy="713232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la diapositiva</a:t>
            </a:r>
            <a:endParaRPr lang="en-US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25880"/>
            <a:ext cx="5486400" cy="4800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Texto</a:t>
            </a:r>
            <a:endParaRPr lang="en-US" sz="1800" dirty="0"/>
          </a:p>
        </p:txBody>
      </p:sp>
      <p:sp>
        <p:nvSpPr>
          <p:cNvPr id="6" name="Text 1"/>
          <p:cNvSpPr>
            <a:spLocks noGrp="1"/>
          </p:cNvSpPr>
          <p:nvPr>
            <p:ph idx="104" hasCustomPrompt="1"/>
          </p:nvPr>
        </p:nvSpPr>
        <p:spPr>
          <a:xfrm>
            <a:off x="6400800" y="1325880"/>
            <a:ext cx="5239512" cy="4800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Inserte una fotografía, mapa o figura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_TI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82512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Congreso Mexicano de Agroecología · SOMEXA 2026 · Huatusco, Veracruz · 9 al 14 de noviembre</a:t>
            </a:r>
            <a:endParaRPr lang="en-US" sz="1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292608"/>
            <a:ext cx="505504" cy="713232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la diapositiva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2F6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731520"/>
            <a:ext cx="10725912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¡Gracias!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1371600" y="2057400"/>
            <a:ext cx="9445752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000" dirty="0">
                <a:solidFill>
                  <a:srgbClr val="FFFFFF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Nombre del ponente · correo@institucion.mx</a:t>
            </a: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3977640"/>
            <a:ext cx="10725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EEF4EA"/>
                </a:solidFill>
              </a:rPr>
              <a:t>“Ciencia y saber campesino para construir soberanía alimentaria y energética”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28" y="5345977"/>
            <a:ext cx="10607040" cy="6466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822960" y="1965960"/>
            <a:ext cx="10543032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del trabajo (en mayúsculas y negritas, máximo 15 palabras)</a:t>
            </a:r>
            <a:endParaRPr lang="en-US" sz="34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822960" y="3520440"/>
            <a:ext cx="10543032" cy="5029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tx1"/>
                </a:solidFill>
              </a:rPr>
              <a:t>Nombre Apellido¹, Nombre Apellido², Nombre Apellido³</a:t>
            </a:r>
            <a:endParaRPr lang="en-US" sz="1800" dirty="0"/>
          </a:p>
        </p:txBody>
      </p:sp>
      <p:sp>
        <p:nvSpPr>
          <p:cNvPr id="5" name="Text 1"/>
          <p:cNvSpPr>
            <a:spLocks noGrp="1"/>
          </p:cNvSpPr>
          <p:nvPr>
            <p:ph type="body" idx="104" hasCustomPrompt="1"/>
          </p:nvPr>
        </p:nvSpPr>
        <p:spPr>
          <a:xfrm>
            <a:off x="822960" y="4041648"/>
            <a:ext cx="10543032" cy="5029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ctr">
              <a:buNone/>
            </a:pPr>
            <a:r>
              <a:rPr lang="en-US" sz="1300" i="1" dirty="0">
                <a:solidFill>
                  <a:schemeClr val="tx2"/>
                </a:solidFill>
              </a:rPr>
              <a:t>¹Institución · ²Institución · ³Institución   |   correo@institucion.mx</a:t>
            </a:r>
            <a:endParaRPr lang="en-US" sz="1300" dirty="0"/>
          </a:p>
        </p:txBody>
      </p:sp>
      <p:sp>
        <p:nvSpPr>
          <p:cNvPr id="6" name="Text 1"/>
          <p:cNvSpPr>
            <a:spLocks noGrp="1"/>
          </p:cNvSpPr>
          <p:nvPr>
            <p:ph type="body" idx="105" hasCustomPrompt="1"/>
          </p:nvPr>
        </p:nvSpPr>
        <p:spPr>
          <a:xfrm>
            <a:off x="3355848" y="4709160"/>
            <a:ext cx="5486400" cy="457200"/>
          </a:xfrm>
          <a:prstGeom prst="rect">
            <a:avLst/>
          </a:prstGeom>
          <a:solidFill>
            <a:srgbClr val="2F6B2A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Mesa __ · Día __ de noviembre, __:__ 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Introducción</a:t>
            </a:r>
            <a:endParaRPr lang="en-US" sz="32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25880"/>
            <a:ext cx="5486400" cy="4800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Problema que aborda el trabajo y por qué es relevante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Antecedentes clave (Autor, año)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Vacío de conocimiento que atiende el estudio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Relación con la soberanía alimentaria o energética</a:t>
            </a:r>
            <a:endParaRPr lang="en-US" sz="1800" dirty="0"/>
          </a:p>
        </p:txBody>
      </p:sp>
      <p:sp>
        <p:nvSpPr>
          <p:cNvPr id="5" name="Marco de imagen"/>
          <p:cNvSpPr/>
          <p:nvPr/>
        </p:nvSpPr>
        <p:spPr>
          <a:xfrm>
            <a:off x="6400800" y="1325880"/>
            <a:ext cx="5239512" cy="4800600"/>
          </a:xfrm>
          <a:prstGeom prst="roundRect">
            <a:avLst>
              <a:gd name="adj" fmla="val 2286"/>
            </a:avLst>
          </a:prstGeom>
          <a:solidFill>
            <a:srgbClr val="EEF4EA"/>
          </a:solidFill>
          <a:ln w="15875">
            <a:solidFill>
              <a:srgbClr val="B9CBB0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796" y="3131820"/>
            <a:ext cx="731520" cy="7315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675120" y="3954780"/>
            <a:ext cx="46908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457"/>
                </a:solidFill>
              </a:rPr>
              <a:t>Fotografía del contexto o del agroecosistema estudiado</a:t>
            </a:r>
            <a:endParaRPr lang="en-US" sz="1300" dirty="0"/>
          </a:p>
        </p:txBody>
      </p:sp>
      <p:sp>
        <p:nvSpPr>
          <p:cNvPr id="8" name="Text 1"/>
          <p:cNvSpPr>
            <a:spLocks noGrp="1"/>
          </p:cNvSpPr>
          <p:nvPr>
            <p:ph idx="104" hasCustomPrompt="1"/>
          </p:nvPr>
        </p:nvSpPr>
        <p:spPr>
          <a:xfrm>
            <a:off x="6400800" y="1325880"/>
            <a:ext cx="5239512" cy="48006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Objetivos e hipótesis</a:t>
            </a:r>
            <a:endParaRPr lang="en-US" sz="3200" dirty="0"/>
          </a:p>
        </p:txBody>
      </p:sp>
      <p:sp>
        <p:nvSpPr>
          <p:cNvPr id="4" name="Tarjeta objetivo general"/>
          <p:cNvSpPr/>
          <p:nvPr/>
        </p:nvSpPr>
        <p:spPr>
          <a:xfrm>
            <a:off x="548640" y="1463040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D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5" name="Shape 2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rgbClr val="2F6B2A"/>
          </a:solidFill>
          <a:ln w="127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1892808"/>
            <a:ext cx="420624" cy="42062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737360" y="17373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 general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2651760"/>
            <a:ext cx="2971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Redacte en una frase qué se propuso lograr el estudio.</a:t>
            </a:r>
            <a:endParaRPr lang="en-US" sz="1500" dirty="0"/>
          </a:p>
        </p:txBody>
      </p:sp>
      <p:sp>
        <p:nvSpPr>
          <p:cNvPr id="9" name="Tarjeta objetivos específicos"/>
          <p:cNvSpPr/>
          <p:nvPr/>
        </p:nvSpPr>
        <p:spPr>
          <a:xfrm>
            <a:off x="4334256" y="1463040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D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10" name="Shape 6"/>
          <p:cNvSpPr/>
          <p:nvPr/>
        </p:nvSpPr>
        <p:spPr>
          <a:xfrm>
            <a:off x="4608576" y="1737360"/>
            <a:ext cx="731520" cy="731520"/>
          </a:xfrm>
          <a:prstGeom prst="ellipse">
            <a:avLst/>
          </a:prstGeom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024" y="1892808"/>
            <a:ext cx="420624" cy="42062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22976" y="17373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Objetivos específicos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608576" y="2651760"/>
            <a:ext cx="2971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1. Primer objetivo específico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2. Segundo objetivo específico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3. Tercer objetivo específico</a:t>
            </a:r>
            <a:endParaRPr lang="en-US" sz="1500" dirty="0"/>
          </a:p>
        </p:txBody>
      </p:sp>
      <p:sp>
        <p:nvSpPr>
          <p:cNvPr id="14" name="Tarjeta hipótesis"/>
          <p:cNvSpPr/>
          <p:nvPr/>
        </p:nvSpPr>
        <p:spPr>
          <a:xfrm>
            <a:off x="8119872" y="1463040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D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15" name="Shape 10"/>
          <p:cNvSpPr/>
          <p:nvPr/>
        </p:nvSpPr>
        <p:spPr>
          <a:xfrm>
            <a:off x="8394192" y="1737360"/>
            <a:ext cx="731520" cy="731520"/>
          </a:xfrm>
          <a:prstGeom prst="ellipse">
            <a:avLst/>
          </a:prstGeom>
          <a:solidFill>
            <a:srgbClr val="C25B12"/>
          </a:solidFill>
          <a:ln w="12700">
            <a:solidFill>
              <a:srgbClr val="C25B1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0" y="1892808"/>
            <a:ext cx="420624" cy="42062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308592" y="17373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Hipótesis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8394192" y="2651760"/>
            <a:ext cx="2971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Si aplica, escriba la hipótesis de trabajo. Si no, elimine esta tarjeta.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Metodología: área de estudio</a:t>
            </a:r>
            <a:endParaRPr lang="en-US" sz="3200" dirty="0"/>
          </a:p>
        </p:txBody>
      </p:sp>
      <p:sp>
        <p:nvSpPr>
          <p:cNvPr id="4" name="Marco de imagen"/>
          <p:cNvSpPr/>
          <p:nvPr/>
        </p:nvSpPr>
        <p:spPr>
          <a:xfrm>
            <a:off x="548640" y="1325880"/>
            <a:ext cx="5669280" cy="4800600"/>
          </a:xfrm>
          <a:prstGeom prst="roundRect">
            <a:avLst>
              <a:gd name="adj" fmla="val 2286"/>
            </a:avLst>
          </a:prstGeom>
          <a:solidFill>
            <a:srgbClr val="EEF4EA"/>
          </a:solidFill>
          <a:ln w="15875">
            <a:solidFill>
              <a:srgbClr val="B9CBB0"/>
            </a:solidFill>
            <a:prstDash val="dash"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520" y="3131820"/>
            <a:ext cx="731520" cy="7315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22960" y="395478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457"/>
                </a:solidFill>
              </a:rPr>
              <a:t>Mapa de localización del área de estudio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583680" y="1463040"/>
            <a:ext cx="50292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F6B2A"/>
                </a:solidFill>
              </a:rPr>
              <a:t>Ubicación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A1C"/>
                </a:solidFill>
              </a:rPr>
              <a:t>Municipio, estado, coordenadas y altitud</a:t>
            </a:r>
            <a:endParaRPr lang="en-US" sz="1700" dirty="0"/>
          </a:p>
          <a:p>
            <a:pPr marL="0" indent="0">
              <a:buNone/>
            </a:pPr>
            <a:r>
              <a:rPr lang="en-US" sz="800" dirty="0">
                <a:solidFill>
                  <a:srgbClr val="1F2A1C"/>
                </a:solidFill>
              </a:rPr>
              <a:t> 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2F6B2A"/>
                </a:solidFill>
              </a:rPr>
              <a:t>Clima y suelos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A1C"/>
                </a:solidFill>
              </a:rPr>
              <a:t>Rasgos ambientales relevantes para el estudio</a:t>
            </a:r>
            <a:endParaRPr lang="en-US" sz="1700" dirty="0"/>
          </a:p>
          <a:p>
            <a:pPr marL="0" indent="0">
              <a:buNone/>
            </a:pPr>
            <a:r>
              <a:rPr lang="en-US" sz="800" dirty="0">
                <a:solidFill>
                  <a:srgbClr val="1F2A1C"/>
                </a:solidFill>
              </a:rPr>
              <a:t> 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2F6B2A"/>
                </a:solidFill>
              </a:rPr>
              <a:t>Características sociales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A1C"/>
                </a:solidFill>
              </a:rPr>
              <a:t>Productores, organización, sistemas de producción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Metodología: diseño y análisis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1303020" y="1828800"/>
            <a:ext cx="1005840" cy="1005840"/>
          </a:xfrm>
          <a:prstGeom prst="ellipse">
            <a:avLst/>
          </a:prstGeom>
          <a:solidFill>
            <a:srgbClr val="2F6B2A"/>
          </a:solidFill>
          <a:ln w="127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20" y="2057400"/>
            <a:ext cx="548640" cy="5486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446020" y="2331720"/>
            <a:ext cx="1578864" cy="0"/>
          </a:xfrm>
          <a:prstGeom prst="line">
            <a:avLst/>
          </a:prstGeom>
          <a:noFill/>
          <a:ln w="25400">
            <a:solidFill>
              <a:srgbClr val="B9CBB0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7" name="Text 3"/>
          <p:cNvSpPr txBox="1"/>
          <p:nvPr/>
        </p:nvSpPr>
        <p:spPr>
          <a:xfrm>
            <a:off x="548640" y="30175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Diseño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520440"/>
            <a:ext cx="2514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457"/>
                </a:solidFill>
              </a:rPr>
              <a:t>Tipo de estudio, tratamientos o unidades de análisis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162044" y="1828800"/>
            <a:ext cx="1005840" cy="1005840"/>
          </a:xfrm>
          <a:prstGeom prst="ellipse">
            <a:avLst/>
          </a:prstGeom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644" y="2057400"/>
            <a:ext cx="548640" cy="54864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5305044" y="2331720"/>
            <a:ext cx="1578864" cy="0"/>
          </a:xfrm>
          <a:prstGeom prst="line">
            <a:avLst/>
          </a:prstGeom>
          <a:noFill/>
          <a:ln w="25400">
            <a:solidFill>
              <a:srgbClr val="B9CBB0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2" name="Text 7"/>
          <p:cNvSpPr txBox="1"/>
          <p:nvPr/>
        </p:nvSpPr>
        <p:spPr>
          <a:xfrm>
            <a:off x="3407664" y="30175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Muestreo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07664" y="3520440"/>
            <a:ext cx="2514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457"/>
                </a:solidFill>
              </a:rPr>
              <a:t>Tamaño de muestra, sitios y periodo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7021068" y="1828800"/>
            <a:ext cx="1005840" cy="1005840"/>
          </a:xfrm>
          <a:prstGeom prst="ellipse">
            <a:avLst/>
          </a:prstGeom>
          <a:solidFill>
            <a:srgbClr val="D9A21B"/>
          </a:solidFill>
          <a:ln w="12700">
            <a:solidFill>
              <a:srgbClr val="D9A21B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9668" y="2057400"/>
            <a:ext cx="548640" cy="54864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8164068" y="2331720"/>
            <a:ext cx="1578864" cy="0"/>
          </a:xfrm>
          <a:prstGeom prst="line">
            <a:avLst/>
          </a:prstGeom>
          <a:noFill/>
          <a:ln w="25400">
            <a:solidFill>
              <a:srgbClr val="B9CBB0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7" name="Text 11"/>
          <p:cNvSpPr txBox="1"/>
          <p:nvPr/>
        </p:nvSpPr>
        <p:spPr>
          <a:xfrm>
            <a:off x="6266688" y="30175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Registro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66688" y="3520440"/>
            <a:ext cx="2514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457"/>
                </a:solidFill>
              </a:rPr>
              <a:t>Variables, instrumentos y técnicas participativas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9880092" y="1828800"/>
            <a:ext cx="1005840" cy="1005840"/>
          </a:xfrm>
          <a:prstGeom prst="ellipse">
            <a:avLst/>
          </a:prstGeom>
          <a:solidFill>
            <a:srgbClr val="C25B12"/>
          </a:solidFill>
          <a:ln w="12700">
            <a:solidFill>
              <a:srgbClr val="C25B1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692" y="2057400"/>
            <a:ext cx="548640" cy="54864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9125712" y="30175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Análisis</a:t>
            </a:r>
            <a:endParaRPr lang="en-US" sz="1800" dirty="0"/>
          </a:p>
        </p:txBody>
      </p:sp>
      <p:sp>
        <p:nvSpPr>
          <p:cNvPr id="22" name="Text 15"/>
          <p:cNvSpPr txBox="1"/>
          <p:nvPr/>
        </p:nvSpPr>
        <p:spPr>
          <a:xfrm>
            <a:off x="9125712" y="3520440"/>
            <a:ext cx="2514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457"/>
                </a:solidFill>
              </a:rPr>
              <a:t>Pruebas estadísticas o análisis cualitativo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</a:t>
            </a:r>
            <a:endParaRPr lang="en-US" sz="3200" dirty="0"/>
          </a:p>
        </p:txBody>
      </p:sp>
      <p:graphicFrame>
        <p:nvGraphicFramePr>
          <p:cNvPr id="4" name="Gráfico de resultados"/>
          <p:cNvGraphicFramePr/>
          <p:nvPr/>
        </p:nvGraphicFramePr>
        <p:xfrm>
          <a:off x="548640" y="1325880"/>
          <a:ext cx="676656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1"/>
          <p:cNvSpPr/>
          <p:nvPr/>
        </p:nvSpPr>
        <p:spPr>
          <a:xfrm>
            <a:off x="7635240" y="1325880"/>
            <a:ext cx="4005072" cy="4754880"/>
          </a:xfrm>
          <a:prstGeom prst="roundRect">
            <a:avLst>
              <a:gd name="adj" fmla="val 2740"/>
            </a:avLst>
          </a:prstGeom>
          <a:solidFill>
            <a:srgbClr val="EEF4EA"/>
          </a:solidFill>
          <a:ln w="12700">
            <a:solidFill>
              <a:srgbClr val="EEF4E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6" name="Text 2"/>
          <p:cNvSpPr txBox="1"/>
          <p:nvPr/>
        </p:nvSpPr>
        <p:spPr>
          <a:xfrm>
            <a:off x="7909560" y="1600200"/>
            <a:ext cx="347472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F6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Hallazgo principal</a:t>
            </a:r>
            <a:endParaRPr lang="en-US" sz="1600" dirty="0"/>
          </a:p>
          <a:p>
            <a:pPr marL="0" indent="0">
              <a:buNone/>
            </a:pPr>
            <a:r>
              <a:rPr lang="en-US" sz="800" dirty="0">
                <a:solidFill>
                  <a:srgbClr val="1F2A1C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A1C"/>
                </a:solidFill>
              </a:rPr>
              <a:t>Describa en 2 o 3 frases qué muestra la figura y su significado para el objetivo del estudio.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 clave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82880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2F6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62 %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Incremento en el indicador principal respecto al testigo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4389120" y="182880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C25B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6000" dirty="0"/>
          </a:p>
        </p:txBody>
      </p:sp>
      <p:sp>
        <p:nvSpPr>
          <p:cNvPr id="7" name="Text 4"/>
          <p:cNvSpPr txBox="1"/>
          <p:nvPr/>
        </p:nvSpPr>
        <p:spPr>
          <a:xfrm>
            <a:off x="4389120" y="28346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Unidades de producción o familias participantes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182880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6B4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4.2</a:t>
            </a:r>
            <a:endParaRPr lang="en-US" sz="600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28346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Valor promedio de la variable de respuesta (unidad)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4206240"/>
            <a:ext cx="11091672" cy="1737360"/>
          </a:xfrm>
          <a:prstGeom prst="roundRect">
            <a:avLst>
              <a:gd name="adj" fmla="val 6316"/>
            </a:avLst>
          </a:prstGeom>
          <a:solidFill>
            <a:srgbClr val="EEF4EA"/>
          </a:solidFill>
          <a:ln w="12700">
            <a:solidFill>
              <a:srgbClr val="EEF4E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 txBox="1"/>
          <p:nvPr/>
        </p:nvSpPr>
        <p:spPr>
          <a:xfrm>
            <a:off x="822960" y="434340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1C"/>
                </a:solidFill>
              </a:rPr>
              <a:t>Explique brevemente cómo se relacionan estas cifras y qué aportan al conocimiento agroecológico.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Discusión</a:t>
            </a:r>
            <a:endParaRPr lang="en-US" sz="32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25880"/>
            <a:ext cx="11064240" cy="4800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Coincidencias con estudios previos (Autor, año)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Diferencias y posibles explicaciones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Implicaciones para el diálogo entre ciencia y saber campesino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Alcances y limitaciones del estudio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Conclusiones</a:t>
            </a:r>
            <a:endParaRPr lang="en-US" sz="3200" dirty="0"/>
          </a:p>
        </p:txBody>
      </p:sp>
      <p:sp>
        <p:nvSpPr>
          <p:cNvPr id="4" name="Tarjeta conclusión 1"/>
          <p:cNvSpPr/>
          <p:nvPr/>
        </p:nvSpPr>
        <p:spPr>
          <a:xfrm>
            <a:off x="548640" y="1463040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D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5" name="Shape 2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rgbClr val="2F6B2A"/>
          </a:solidFill>
          <a:ln w="12700">
            <a:solidFill>
              <a:srgbClr val="2F6B2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1892808"/>
            <a:ext cx="420624" cy="42062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737360" y="17373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Conclusión 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2651760"/>
            <a:ext cx="2971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Hallazgo principal en relación con el objetivo.</a:t>
            </a:r>
            <a:endParaRPr lang="en-US" sz="1500" dirty="0"/>
          </a:p>
        </p:txBody>
      </p:sp>
      <p:sp>
        <p:nvSpPr>
          <p:cNvPr id="9" name="Tarjeta conclusión 2"/>
          <p:cNvSpPr/>
          <p:nvPr/>
        </p:nvSpPr>
        <p:spPr>
          <a:xfrm>
            <a:off x="4334256" y="1463040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D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10" name="Shape 6"/>
          <p:cNvSpPr/>
          <p:nvPr/>
        </p:nvSpPr>
        <p:spPr>
          <a:xfrm>
            <a:off x="4608576" y="1737360"/>
            <a:ext cx="731520" cy="731520"/>
          </a:xfrm>
          <a:prstGeom prst="ellipse">
            <a:avLst/>
          </a:prstGeom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024" y="1892808"/>
            <a:ext cx="420624" cy="42062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22976" y="17373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Conclusión 2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608576" y="2651760"/>
            <a:ext cx="2971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Aporte a la transición agroecológica o a la soberanía alimentaria.</a:t>
            </a:r>
            <a:endParaRPr lang="en-US" sz="1500" dirty="0"/>
          </a:p>
        </p:txBody>
      </p:sp>
      <p:sp>
        <p:nvSpPr>
          <p:cNvPr id="14" name="Tarjeta perspectivas"/>
          <p:cNvSpPr/>
          <p:nvPr/>
        </p:nvSpPr>
        <p:spPr>
          <a:xfrm>
            <a:off x="8119872" y="1463040"/>
            <a:ext cx="3520440" cy="44805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D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15" name="Shape 10"/>
          <p:cNvSpPr/>
          <p:nvPr/>
        </p:nvSpPr>
        <p:spPr>
          <a:xfrm>
            <a:off x="8394192" y="1737360"/>
            <a:ext cx="731520" cy="731520"/>
          </a:xfrm>
          <a:prstGeom prst="ellipse">
            <a:avLst/>
          </a:prstGeom>
          <a:solidFill>
            <a:srgbClr val="C25B12"/>
          </a:solidFill>
          <a:ln w="12700">
            <a:solidFill>
              <a:srgbClr val="C25B1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0" y="1892808"/>
            <a:ext cx="420624" cy="42062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308592" y="17373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Perspectivas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8394192" y="2651760"/>
            <a:ext cx="2971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457"/>
                </a:solidFill>
              </a:rPr>
              <a:t>Líneas de investigación o acción futuras.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Referencias</a:t>
            </a:r>
            <a:endParaRPr lang="en-US" sz="32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25880"/>
            <a:ext cx="11064240" cy="4800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Apellido, A. A., y Apellido, B. B. (Año). Título del artículo. Nombre de la Revista, volumen(número), páginas. https://doi.org/xxxx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Apellido, C. C. (Año). Título del libro (ed.). Editorial.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Institución. (Año). Título del documento. URL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6858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731520"/>
            <a:ext cx="10725912" cy="11887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¡Gracias!</a:t>
            </a:r>
            <a:endParaRPr lang="en-US" sz="54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1371600" y="2057400"/>
            <a:ext cx="944575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Nombre del ponente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Institución · correo@institucion.mx</a:t>
            </a:r>
            <a:endParaRPr lang="en-US" sz="20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</a:rPr>
              <a:t>Agradecimientos a instituciones, financiamiento y comunidades participantes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MEXA 2026">
  <a:themeElements>
    <a:clrScheme name="SOMEXA 2026">
      <a:dk1>
        <a:srgbClr val="1F2A1C"/>
      </a:dk1>
      <a:lt1>
        <a:srgbClr val="FFFFFF"/>
      </a:lt1>
      <a:dk2>
        <a:srgbClr val="2F6B2A"/>
      </a:dk2>
      <a:lt2>
        <a:srgbClr val="EEF4EA"/>
      </a:lt2>
      <a:accent1>
        <a:srgbClr val="2F6B2A"/>
      </a:accent1>
      <a:accent2>
        <a:srgbClr val="C25B12"/>
      </a:accent2>
      <a:accent3>
        <a:srgbClr val="D9A21B"/>
      </a:accent3>
      <a:accent4>
        <a:srgbClr val="6B4423"/>
      </a:accent4>
      <a:accent5>
        <a:srgbClr val="5E8C3A"/>
      </a:accent5>
      <a:accent6>
        <a:srgbClr val="1F5F8B"/>
      </a:accent6>
      <a:hlink>
        <a:srgbClr val="1F5F8B"/>
      </a:hlink>
      <a:folHlink>
        <a:srgbClr val="6B4423"/>
      </a:folHlink>
    </a:clrScheme>
    <a:fontScheme name="SOMEXA 2026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710</Words>
  <Application>Microsoft Office PowerPoint</Application>
  <PresentationFormat>Panorámica</PresentationFormat>
  <Paragraphs>102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SOMEXA 2026</vt:lpstr>
      <vt:lpstr>Título del trabajo (en mayúsculas y negritas, máximo 15 palabras)</vt:lpstr>
      <vt:lpstr>Introducción</vt:lpstr>
      <vt:lpstr>Objetivos e hipótesis</vt:lpstr>
      <vt:lpstr>Metodología: área de estudio</vt:lpstr>
      <vt:lpstr>Metodología: diseño y análisis</vt:lpstr>
      <vt:lpstr>Resultados</vt:lpstr>
      <vt:lpstr>Resultados clave</vt:lpstr>
      <vt:lpstr>Discusión</vt:lpstr>
      <vt:lpstr>Conclusiones</vt:lpstr>
      <vt:lpstr>Referencias</vt:lpstr>
      <vt:lpstr>¡Gracias!</vt:lpstr>
    </vt:vector>
  </TitlesOfParts>
  <Company>Sociedad Agroecológica Mexicana A.C.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para ponencias orales · SOMEXA 2026</dc:title>
  <dc:subject>PptxGenJS Presentation</dc:subject>
  <dc:creator>Comité Organizador SOMEXA 2026</dc:creator>
  <cp:lastModifiedBy>JOSE GERVASIO PARTIDA SEDAS</cp:lastModifiedBy>
  <cp:revision>2</cp:revision>
  <dcterms:created xsi:type="dcterms:W3CDTF">2026-10-20T03:44:18Z</dcterms:created>
  <dcterms:modified xsi:type="dcterms:W3CDTF">2026-10-20T04:09:34Z</dcterms:modified>
</cp:coreProperties>
</file>